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62" r:id="rId3"/>
    <p:sldId id="272" r:id="rId4"/>
    <p:sldId id="261" r:id="rId5"/>
    <p:sldId id="269" r:id="rId6"/>
    <p:sldId id="311" r:id="rId7"/>
    <p:sldId id="276" r:id="rId8"/>
    <p:sldId id="323" r:id="rId9"/>
    <p:sldId id="322" r:id="rId10"/>
    <p:sldId id="325" r:id="rId11"/>
    <p:sldId id="265" r:id="rId12"/>
    <p:sldId id="324" r:id="rId13"/>
    <p:sldId id="332" r:id="rId14"/>
    <p:sldId id="279" r:id="rId15"/>
    <p:sldId id="306" r:id="rId16"/>
    <p:sldId id="327" r:id="rId17"/>
    <p:sldId id="259" r:id="rId18"/>
    <p:sldId id="260" r:id="rId19"/>
    <p:sldId id="329" r:id="rId20"/>
    <p:sldId id="287" r:id="rId21"/>
    <p:sldId id="330" r:id="rId22"/>
    <p:sldId id="331" r:id="rId23"/>
  </p:sldIdLst>
  <p:sldSz cx="9144000" cy="6858000" type="screen4x3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0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-158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6" d="100"/>
        <a:sy n="146" d="100"/>
      </p:scale>
      <p:origin x="0" y="63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685EA7-6DAD-4472-B141-B57AF38B6E3F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15153"/>
            <a:ext cx="548640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99A7FA-E89C-4850-8867-6F0A720B2B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302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ECF05-0C94-4E35-9F50-3756C6CC80B6}" type="datetime1">
              <a:rPr lang="ru-RU" smtClean="0"/>
              <a:t>18.01.2021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533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4354B-1731-4F52-BD34-C6693C894663}" type="datetime1">
              <a:rPr lang="ru-RU" smtClean="0"/>
              <a:t>18.01.2021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49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6F8-790B-44DD-85BF-1FF1ACFF0715}" type="datetime1">
              <a:rPr lang="ru-RU" smtClean="0"/>
              <a:t>18.01.2021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43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5221-3D18-49DD-9D2F-4AEEBBF2DF92}" type="datetime1">
              <a:rPr lang="ru-RU" smtClean="0"/>
              <a:t>18.01.2021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09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3504-06E4-4AB8-9794-47E2CECD85E7}" type="datetime1">
              <a:rPr lang="ru-RU" smtClean="0"/>
              <a:t>18.01.2021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96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CA25-3880-405E-96BF-B107241B2DE3}" type="datetime1">
              <a:rPr lang="ru-RU" smtClean="0"/>
              <a:t>18.01.2021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90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386AB-FE7D-415C-AAC9-775CB6E00C1A}" type="datetime1">
              <a:rPr lang="ru-RU" smtClean="0"/>
              <a:t>18.01.2021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1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C86AE-056D-42C7-A0BB-048F558727FA}" type="datetime1">
              <a:rPr lang="ru-RU" smtClean="0"/>
              <a:t>18.01.2021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10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62ABF-20FF-447A-8E06-7B2EF5889138}" type="datetime1">
              <a:rPr lang="ru-RU" smtClean="0"/>
              <a:t>18.01.2021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96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B53FB-0724-401C-8BA4-99BF9B2F9984}" type="datetime1">
              <a:rPr lang="ru-RU" smtClean="0"/>
              <a:t>18.01.2021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64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FD60F-7F6B-4CAB-84FA-F6E8609D5315}" type="datetime1">
              <a:rPr lang="ru-RU" smtClean="0"/>
              <a:t>18.01.2021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53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AB42E-3BE4-4FD0-95DB-DD68C6E1C99B}" type="datetime1">
              <a:rPr lang="ru-RU" smtClean="0"/>
              <a:t>18.01.2021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857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>
            <a:off x="783770" y="3610947"/>
            <a:ext cx="766043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783770" y="0"/>
            <a:ext cx="751510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2000" b="1" dirty="0" smtClean="0">
              <a:solidFill>
                <a:srgbClr val="0070C0"/>
              </a:solidFill>
              <a:latin typeface="Batang" panose="02030600000101010101" pitchFamily="18" charset="-127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lvl="0" algn="ctr"/>
            <a:r>
              <a:rPr lang="ru-RU" sz="2000" b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Выступление директора МБОУ </a:t>
            </a:r>
          </a:p>
          <a:p>
            <a:pPr lvl="0" algn="ctr"/>
            <a:r>
              <a:rPr lang="ru-RU" sz="2000" b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«</a:t>
            </a:r>
            <a:r>
              <a:rPr lang="ru-RU" sz="2000" b="1" dirty="0" err="1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Русскошуганская</a:t>
            </a:r>
            <a:r>
              <a:rPr lang="ru-RU" sz="2000" b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 основная общеобразовательная школа имени </a:t>
            </a:r>
            <a:r>
              <a:rPr lang="ru-RU" sz="2000" b="1" dirty="0" err="1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П.Днепрова</a:t>
            </a:r>
            <a:r>
              <a:rPr lang="ru-RU" sz="2000" b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 Муслюмовского муниципального района РТ»</a:t>
            </a:r>
          </a:p>
          <a:p>
            <a:pPr lvl="0" algn="ctr"/>
            <a:r>
              <a:rPr lang="ru-RU" sz="2000" b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Фархутдинова Ф.К., депутата совета сельского поселения </a:t>
            </a:r>
            <a:endParaRPr lang="ru-RU" sz="2000" b="1" dirty="0">
              <a:solidFill>
                <a:srgbClr val="0070C0"/>
              </a:solidFill>
              <a:latin typeface="Batang" panose="02030600000101010101" pitchFamily="18" charset="-127"/>
              <a:ea typeface="Batang" panose="02030600000101010101" pitchFamily="18" charset="-127"/>
              <a:cs typeface="Arial" panose="020B0604020202020204" pitchFamily="34" charset="0"/>
            </a:endParaRPr>
          </a:p>
        </p:txBody>
      </p:sp>
      <p:pic>
        <p:nvPicPr>
          <p:cNvPr id="3" name="Picture 2" descr="C:\Users\галина\Desktop\Шуга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1825" y="74596"/>
            <a:ext cx="1101480" cy="137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55" y="132943"/>
            <a:ext cx="1122630" cy="601634"/>
          </a:xfrm>
          <a:prstGeom prst="rect">
            <a:avLst/>
          </a:prstGeom>
        </p:spPr>
      </p:pic>
      <p:pic>
        <p:nvPicPr>
          <p:cNvPr id="1026" name="Picture 2" descr="C:\Users\галина\Desktop\20200912_16535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458" y="1938992"/>
            <a:ext cx="6429367" cy="482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45805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22531" name="Picture 3" descr="C:\Users\ФФК\Desktop\Logotip-gorizo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763" y="-96982"/>
            <a:ext cx="3181271" cy="12085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галина\Desktop\image-1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61" y="1233055"/>
            <a:ext cx="8863330" cy="5539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64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внеурочной работы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889769"/>
              </p:ext>
            </p:extLst>
          </p:nvPr>
        </p:nvGraphicFramePr>
        <p:xfrm>
          <a:off x="124690" y="640773"/>
          <a:ext cx="8769928" cy="552335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30785"/>
                <a:gridCol w="800950"/>
                <a:gridCol w="835033"/>
                <a:gridCol w="1579841"/>
                <a:gridCol w="1123319"/>
              </a:tblGrid>
              <a:tr h="1015294">
                <a:tc>
                  <a:txBody>
                    <a:bodyPr/>
                    <a:lstStyle/>
                    <a:p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2017-2018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2018-2019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2019-2020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2020-2021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3229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 часов в неделю, отводимых на кружки, секции и другие формы организации дополнительного образования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322959"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Количество кружков, секций, консультативных групп и других форм организации внеурочной работы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322959"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Количество учащихся в % от общего числа учащихся, занятых дополнительным образованием во внеурочное время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44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4098" name="Picture 2" descr="C:\Users\галина\Desktop\IMG_354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r="3125" b="9005"/>
          <a:stretch/>
        </p:blipFill>
        <p:spPr bwMode="auto">
          <a:xfrm>
            <a:off x="0" y="439450"/>
            <a:ext cx="9144000" cy="591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344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1026" name="Picture 2" descr="C:\Users\галина\Desktop\фото из русскошуганской\IMG_408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65"/>
          <a:stretch/>
        </p:blipFill>
        <p:spPr bwMode="auto">
          <a:xfrm>
            <a:off x="138545" y="176212"/>
            <a:ext cx="8908473" cy="650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682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галина\Desktop\Шуга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4073" y="114796"/>
            <a:ext cx="1019130" cy="1272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55" y="149440"/>
            <a:ext cx="1122630" cy="601634"/>
          </a:xfrm>
          <a:prstGeom prst="rect">
            <a:avLst/>
          </a:prstGeom>
        </p:spPr>
      </p:pic>
      <p:pic>
        <p:nvPicPr>
          <p:cNvPr id="4" name="Picture 2" descr="C:\Users\галина\Desktop\Рисунок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27" y="1425172"/>
            <a:ext cx="8097839" cy="5432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683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1899842"/>
              </p:ext>
            </p:extLst>
          </p:nvPr>
        </p:nvGraphicFramePr>
        <p:xfrm>
          <a:off x="124691" y="177800"/>
          <a:ext cx="9019309" cy="6233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83954"/>
                <a:gridCol w="1422275"/>
                <a:gridCol w="1774428"/>
                <a:gridCol w="1624252"/>
                <a:gridCol w="914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Показатели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2018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2019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2020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Стоимость обеда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25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30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Госдотация на питание</a:t>
                      </a: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В руб.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7,40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7,422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7,92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Родительская плата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12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17,08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22,08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Реализовано овощей населению в </a:t>
                      </a:r>
                      <a:r>
                        <a:rPr lang="ru-RU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тыс.рублях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40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47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Сумма потраченных на нужды школы внебюджетных средств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33,9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41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Закуплены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 холод-к, </a:t>
                      </a: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 мороз-к,</a:t>
                      </a: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2 бойлера,</a:t>
                      </a: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 триммер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 мотоблок</a:t>
                      </a: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 </a:t>
                      </a:r>
                      <a:r>
                        <a:rPr lang="ru-RU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снегоочис</a:t>
                      </a:r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-ль</a:t>
                      </a: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спортинвентарь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 синтезатор</a:t>
                      </a: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 </a:t>
                      </a:r>
                      <a:r>
                        <a:rPr lang="ru-RU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медиакомп</a:t>
                      </a:r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. 2 гитары, </a:t>
                      </a: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 </a:t>
                      </a:r>
                      <a:r>
                        <a:rPr lang="ru-RU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погр</a:t>
                      </a:r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. Насос,</a:t>
                      </a: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спортинвентарь</a:t>
                      </a:r>
                    </a:p>
                    <a:p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Использование энергоресурсов </a:t>
                      </a:r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газ</a:t>
                      </a:r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электроэнергия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37235</a:t>
                      </a: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29820</a:t>
                      </a:r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32278</a:t>
                      </a: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20967</a:t>
                      </a:r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-4957</a:t>
                      </a:r>
                    </a:p>
                    <a:p>
                      <a:r>
                        <a:rPr lang="ru-RU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-8853</a:t>
                      </a:r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466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24689" y="6340455"/>
            <a:ext cx="8892222" cy="46166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Уборка урожая на пришкольном участке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C:\Users\галина\Desktop\20200909_11011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79" t="24716" b="10343"/>
          <a:stretch/>
        </p:blipFill>
        <p:spPr bwMode="auto">
          <a:xfrm>
            <a:off x="83450" y="277091"/>
            <a:ext cx="8933461" cy="590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649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Материально-техническая база школы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340548"/>
              </p:ext>
            </p:extLst>
          </p:nvPr>
        </p:nvGraphicFramePr>
        <p:xfrm>
          <a:off x="105747" y="603898"/>
          <a:ext cx="8907625" cy="5547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4367"/>
                <a:gridCol w="2491274"/>
                <a:gridCol w="2341984"/>
              </a:tblGrid>
              <a:tr h="370840">
                <a:tc>
                  <a:txBody>
                    <a:bodyPr/>
                    <a:lstStyle/>
                    <a:p>
                      <a:endParaRPr lang="ru-RU" sz="2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 ед.</a:t>
                      </a:r>
                      <a:endParaRPr lang="ru-RU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Площадь (м</a:t>
                      </a:r>
                      <a:r>
                        <a:rPr lang="ru-RU" sz="2000" baseline="300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Всего помещений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1347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Учебные кабинеты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337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Лаборатории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Спортивный зал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Спортивная площадка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Актовый зал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Мастерские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Столовая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Посадочных</a:t>
                      </a:r>
                      <a:r>
                        <a:rPr lang="ru-RU" sz="2000" b="1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мест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Медицинский кабинет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Площадь пришкольного учебно-опытного участка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10000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Библиотека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книжный фонд </a:t>
                      </a:r>
                      <a:endParaRPr lang="ru-RU" sz="2000" kern="12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</a:t>
                      </a:r>
                      <a:r>
                        <a:rPr lang="ru-RU" sz="2000" b="1" kern="1200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т.ч</a:t>
                      </a:r>
                      <a:r>
                        <a:rPr lang="ru-RU" sz="20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учебников</a:t>
                      </a:r>
                      <a:endParaRPr lang="ru-RU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70C0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2120</a:t>
                      </a:r>
                      <a:endParaRPr lang="ru-RU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780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597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Материально-техническая база школы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8860" y="601657"/>
            <a:ext cx="6423810" cy="5457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Оснащенность учебных кабинетов</a:t>
            </a:r>
            <a:endParaRPr lang="ru-RU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534336"/>
              </p:ext>
            </p:extLst>
          </p:nvPr>
        </p:nvGraphicFramePr>
        <p:xfrm>
          <a:off x="98860" y="1147384"/>
          <a:ext cx="8802544" cy="347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1801"/>
                <a:gridCol w="2155372"/>
                <a:gridCol w="2155371"/>
              </a:tblGrid>
              <a:tr h="440500">
                <a:tc>
                  <a:txBody>
                    <a:bodyPr/>
                    <a:lstStyle/>
                    <a:p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 ед.</a:t>
                      </a:r>
                      <a:endParaRPr lang="ru-RU" sz="2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r>
                        <a:rPr lang="ru-RU" sz="240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оснащения</a:t>
                      </a:r>
                      <a:endParaRPr lang="ru-RU" sz="2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440500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Персональные</a:t>
                      </a:r>
                      <a:r>
                        <a:rPr lang="ru-RU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компьютеры</a:t>
                      </a:r>
                      <a:endParaRPr lang="ru-RU" sz="2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4050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Учительские ноутбуки</a:t>
                      </a:r>
                      <a:endParaRPr lang="ru-RU" sz="2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4050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Проекционная</a:t>
                      </a:r>
                      <a:r>
                        <a:rPr lang="ru-RU" sz="24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техника</a:t>
                      </a:r>
                      <a:endParaRPr lang="ru-RU" sz="2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4050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Интерактивная техника</a:t>
                      </a:r>
                      <a:endParaRPr lang="ru-RU" sz="2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75665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Наглядно-иллюстративные материалы</a:t>
                      </a:r>
                      <a:endParaRPr lang="ru-RU" sz="2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123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585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66254" y="6027003"/>
            <a:ext cx="8839199" cy="46166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Победители и призеры «Учитель года»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3" y="851214"/>
            <a:ext cx="2757055" cy="367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 descr="C:\Users\галина\Desktop\для презентации\20190525_1207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68" y="546081"/>
            <a:ext cx="2948569" cy="4055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галина\Desktop\Рисунок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982" y="397127"/>
            <a:ext cx="2812471" cy="4352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1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численности учащихся по ступеням обучения на начало учебного года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746428"/>
              </p:ext>
            </p:extLst>
          </p:nvPr>
        </p:nvGraphicFramePr>
        <p:xfrm>
          <a:off x="135290" y="1399310"/>
          <a:ext cx="8828601" cy="502904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77201"/>
                <a:gridCol w="1315989"/>
                <a:gridCol w="1399945"/>
                <a:gridCol w="1363425"/>
                <a:gridCol w="1229517"/>
                <a:gridCol w="1071262"/>
                <a:gridCol w="1071262"/>
              </a:tblGrid>
              <a:tr h="165527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Учебный </a:t>
                      </a: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Количество первоклассников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уч-ся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ступень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(1-4 </a:t>
                      </a:r>
                      <a:r>
                        <a:rPr lang="ru-RU" sz="20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кл</a:t>
                      </a: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.)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 ступень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(5-9 </a:t>
                      </a:r>
                      <a:r>
                        <a:rPr lang="ru-RU" sz="20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кл</a:t>
                      </a: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.)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Класс-</a:t>
                      </a:r>
                      <a:r>
                        <a:rPr lang="ru-RU" sz="2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компл</a:t>
                      </a: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Дошк.группа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47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2018-2019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37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47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2019-2020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47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2020-2021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33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ru-RU" sz="2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47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2021-2022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47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2022-2023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37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76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галина\Desktop\Шуга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723" y="1"/>
            <a:ext cx="549225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6466" y="5197916"/>
            <a:ext cx="86287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Имени Героя будем достойны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25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6" b="3193"/>
          <a:stretch/>
        </p:blipFill>
        <p:spPr bwMode="auto">
          <a:xfrm>
            <a:off x="2141828" y="0"/>
            <a:ext cx="4993264" cy="6849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46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5122" name="Picture 2" descr="C:\Users\галина\Desktop\20201205_1316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6" y="59539"/>
            <a:ext cx="8975535" cy="673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3046" y="4086999"/>
            <a:ext cx="897553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 за внимание!</a:t>
            </a:r>
            <a:endParaRPr lang="ru-RU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324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РАСПРЕДЕЛЕНИЕ выпускников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8890710"/>
              </p:ext>
            </p:extLst>
          </p:nvPr>
        </p:nvGraphicFramePr>
        <p:xfrm>
          <a:off x="220761" y="862149"/>
          <a:ext cx="8702478" cy="467443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93634"/>
                <a:gridCol w="1469746"/>
                <a:gridCol w="1634136"/>
                <a:gridCol w="1500950"/>
                <a:gridCol w="1450417"/>
                <a:gridCol w="1253595"/>
              </a:tblGrid>
              <a:tr h="20198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Учебный год</a:t>
                      </a:r>
                      <a:endParaRPr lang="ru-RU" sz="18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 выпускников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8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Средние и средне- </a:t>
                      </a:r>
                      <a:r>
                        <a:rPr lang="ru-RU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специальные учебные заведения</a:t>
                      </a:r>
                      <a:endParaRPr lang="ru-RU" sz="18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Муслюмовский</a:t>
                      </a:r>
                      <a:r>
                        <a:rPr lang="ru-RU" sz="18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политехникум</a:t>
                      </a:r>
                      <a:endParaRPr lang="ru-RU" sz="18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Муслюмовский</a:t>
                      </a:r>
                      <a:r>
                        <a:rPr lang="ru-RU" sz="18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лицей</a:t>
                      </a:r>
                      <a:endParaRPr lang="ru-RU" sz="18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Трудоустроены</a:t>
                      </a:r>
                      <a:endParaRPr lang="ru-RU" sz="18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770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2016-2017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925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2017-2018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925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2018-2019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925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2019-2020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42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образования педагогов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534706"/>
              </p:ext>
            </p:extLst>
          </p:nvPr>
        </p:nvGraphicFramePr>
        <p:xfrm>
          <a:off x="144415" y="637827"/>
          <a:ext cx="8821785" cy="29745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60255"/>
                <a:gridCol w="1260255"/>
                <a:gridCol w="1260255"/>
                <a:gridCol w="1260255"/>
                <a:gridCol w="1260255"/>
                <a:gridCol w="1260255"/>
                <a:gridCol w="1260255"/>
              </a:tblGrid>
              <a:tr h="134352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Учебный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</a:t>
                      </a:r>
                    </a:p>
                    <a:p>
                      <a:pPr algn="ctr"/>
                      <a:r>
                        <a:rPr lang="ru-RU" dirty="0" smtClean="0"/>
                        <a:t>педагогов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 высшим образованием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 </a:t>
                      </a:r>
                      <a:r>
                        <a:rPr lang="ru-RU" dirty="0" err="1" smtClean="0"/>
                        <a:t>среднеспец</a:t>
                      </a:r>
                      <a:r>
                        <a:rPr lang="ru-RU" dirty="0" smtClean="0"/>
                        <a:t>. образованием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Пенсионного возраста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Внешних совместителей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 иных работников</a:t>
                      </a:r>
                      <a:endParaRPr lang="ru-RU" dirty="0"/>
                    </a:p>
                  </a:txBody>
                  <a:tcPr/>
                </a:tc>
              </a:tr>
              <a:tr h="7557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2019-2020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16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15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557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2020-2021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15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13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33350" y="3681922"/>
            <a:ext cx="8877300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Квалификационные категории педагогов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8480191"/>
              </p:ext>
            </p:extLst>
          </p:nvPr>
        </p:nvGraphicFramePr>
        <p:xfrm>
          <a:off x="260352" y="4250268"/>
          <a:ext cx="8750298" cy="2656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8383"/>
                <a:gridCol w="1458383"/>
                <a:gridCol w="1458383"/>
                <a:gridCol w="1458383"/>
                <a:gridCol w="1458383"/>
                <a:gridCol w="1458383"/>
              </a:tblGrid>
              <a:tr h="65193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Учебный год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Количество педагогов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С высшей категорией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С первой категорией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СЗД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Без категории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5193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2018-2019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12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</a:t>
                      </a:r>
                      <a:endParaRPr lang="ru-RU" sz="2400" b="1" dirty="0"/>
                    </a:p>
                  </a:txBody>
                  <a:tcPr/>
                </a:tc>
              </a:tr>
              <a:tr h="65193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2019-2020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16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65193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2020-2021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584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552934"/>
              </p:ext>
            </p:extLst>
          </p:nvPr>
        </p:nvGraphicFramePr>
        <p:xfrm>
          <a:off x="110836" y="2863254"/>
          <a:ext cx="8856943" cy="2590800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1239193"/>
                <a:gridCol w="1269625"/>
                <a:gridCol w="1269625"/>
                <a:gridCol w="1269625"/>
                <a:gridCol w="1269625"/>
                <a:gridCol w="1269625"/>
                <a:gridCol w="1269625"/>
              </a:tblGrid>
              <a:tr h="9962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Учебный год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Количество учащихся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аттестованы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Успеваемость  %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Качество  %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Количество отличников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Кол-во ударников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865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2019-2020 </a:t>
                      </a:r>
                      <a:r>
                        <a:rPr lang="ru-RU" sz="140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у.г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. 2 </a:t>
                      </a:r>
                      <a:r>
                        <a:rPr lang="ru-RU" sz="140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четв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</a:rPr>
                        <a:t>38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33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55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11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2 </a:t>
                      </a:r>
                      <a:r>
                        <a:rPr lang="ru-RU" sz="1600" dirty="0" err="1" smtClean="0">
                          <a:effectLst/>
                        </a:rPr>
                        <a:t>четв</a:t>
                      </a:r>
                      <a:r>
                        <a:rPr lang="ru-RU" sz="1600" dirty="0" smtClean="0">
                          <a:effectLst/>
                        </a:rPr>
                        <a:t>. 2020-2021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</a:rPr>
                        <a:t>33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53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-5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-3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0836" y="2105781"/>
            <a:ext cx="8880764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Качество обучения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32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ФФК\Desktop\публичный отчет\20181213_1221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86" y="174171"/>
            <a:ext cx="8828314" cy="6621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92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8545" y="230787"/>
            <a:ext cx="8769927" cy="73866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Целевые ориентиры на ГИА 2021 года </a:t>
            </a:r>
          </a:p>
          <a:p>
            <a:pPr algn="ctr"/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911225"/>
              </p:ext>
            </p:extLst>
          </p:nvPr>
        </p:nvGraphicFramePr>
        <p:xfrm>
          <a:off x="219480" y="1198345"/>
          <a:ext cx="8688992" cy="31996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4645"/>
                <a:gridCol w="1625519"/>
                <a:gridCol w="1698171"/>
                <a:gridCol w="1534886"/>
                <a:gridCol w="1545771"/>
              </a:tblGrid>
              <a:tr h="1401361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Предметы</a:t>
                      </a:r>
                      <a:endParaRPr lang="ru-RU" sz="2000" b="1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Средняя </a:t>
                      </a:r>
                    </a:p>
                    <a:p>
                      <a:pPr algn="ctr"/>
                      <a:r>
                        <a:rPr lang="ru-RU" sz="2000" b="1" dirty="0" smtClean="0"/>
                        <a:t>оценка</a:t>
                      </a:r>
                    </a:p>
                    <a:p>
                      <a:pPr algn="ctr"/>
                      <a:r>
                        <a:rPr lang="ru-RU" sz="2000" b="1" dirty="0" smtClean="0"/>
                        <a:t>2019 года</a:t>
                      </a:r>
                      <a:endParaRPr lang="ru-RU" sz="2000" b="1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endParaRPr lang="ru-RU" sz="2000" b="1" dirty="0" smtClean="0"/>
                    </a:p>
                    <a:p>
                      <a:pPr algn="ctr"/>
                      <a:r>
                        <a:rPr lang="ru-RU" sz="2000" b="1" dirty="0" smtClean="0"/>
                        <a:t>Учитель-</a:t>
                      </a:r>
                    </a:p>
                    <a:p>
                      <a:pPr algn="ctr"/>
                      <a:r>
                        <a:rPr lang="ru-RU" sz="2000" b="1" dirty="0" smtClean="0"/>
                        <a:t>предметник</a:t>
                      </a:r>
                      <a:endParaRPr lang="ru-RU" sz="2000" b="1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Целевые ориентиры </a:t>
                      </a:r>
                    </a:p>
                    <a:p>
                      <a:pPr algn="ctr"/>
                      <a:r>
                        <a:rPr lang="ru-RU" sz="2000" b="1" dirty="0" smtClean="0"/>
                        <a:t>на 2021 год</a:t>
                      </a:r>
                      <a:endParaRPr lang="ru-RU" sz="2000" b="1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70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Ср. балл</a:t>
                      </a:r>
                      <a:endParaRPr lang="ru-RU" sz="20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 smtClean="0"/>
                        <a:t>Ср.оценка</a:t>
                      </a:r>
                      <a:endParaRPr lang="ru-RU" sz="2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8484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Математика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4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 smtClean="0"/>
                        <a:t>Аглямова</a:t>
                      </a:r>
                      <a:r>
                        <a:rPr lang="ru-RU" sz="2000" b="1" dirty="0" smtClean="0"/>
                        <a:t> А.А.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</a:t>
                      </a:r>
                      <a:endParaRPr lang="ru-RU" sz="20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Не ниже 4,0</a:t>
                      </a:r>
                      <a:endParaRPr lang="ru-RU" sz="2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8484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Русский язык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4,38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Новикова Н.Г.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32</a:t>
                      </a:r>
                      <a:endParaRPr lang="ru-RU" sz="20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Не ниже 4,0</a:t>
                      </a:r>
                      <a:endParaRPr lang="ru-RU" sz="2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65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23555" name="Picture 3" descr="C:\Users\ФФК\Desktop\Logotip-gorizo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727" y="0"/>
            <a:ext cx="3117273" cy="11841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галина\Desktop\Рисунок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76" y="125845"/>
            <a:ext cx="5662613" cy="3060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галина\Desktop\Рисунок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309" y="1045653"/>
            <a:ext cx="5458691" cy="25687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галина\Desktop\Рисунок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120" y="2999069"/>
            <a:ext cx="5781243" cy="3858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235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21509" name="Picture 5" descr="C:\Users\ФФК\Desktop\Logotip-gorizo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420" y="107806"/>
            <a:ext cx="3338945" cy="1268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галина\Desktop\IMG_305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" t="272" r="3125" b="21083"/>
          <a:stretch/>
        </p:blipFill>
        <p:spPr bwMode="auto">
          <a:xfrm>
            <a:off x="0" y="1437485"/>
            <a:ext cx="9144000" cy="505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00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1833</TotalTime>
  <Words>565</Words>
  <Application>Microsoft Office PowerPoint</Application>
  <PresentationFormat>Экран (4:3)</PresentationFormat>
  <Paragraphs>332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Эльвир Зарипов</dc:creator>
  <cp:lastModifiedBy>ФФК</cp:lastModifiedBy>
  <cp:revision>214</cp:revision>
  <dcterms:created xsi:type="dcterms:W3CDTF">2016-03-01T11:03:30Z</dcterms:created>
  <dcterms:modified xsi:type="dcterms:W3CDTF">2021-01-18T09:00:22Z</dcterms:modified>
</cp:coreProperties>
</file>